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olourful clouds against a starry night sky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Northern Lights display over a snowy mountain landscape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7.jpeg"/><Relationship Id="rId4" Type="http://schemas.openxmlformats.org/officeDocument/2006/relationships/image" Target="../media/image1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9.jpeg"/><Relationship Id="rId4" Type="http://schemas.openxmlformats.org/officeDocument/2006/relationships/image" Target="../media/image2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1.jpeg"/><Relationship Id="rId4" Type="http://schemas.openxmlformats.org/officeDocument/2006/relationships/image" Target="../media/image2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3.jpeg"/><Relationship Id="rId4" Type="http://schemas.openxmlformats.org/officeDocument/2006/relationships/image" Target="../media/image2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wiggy Analytics System"/>
          <p:cNvSpPr txBox="1"/>
          <p:nvPr>
            <p:ph type="ctrTitle"/>
          </p:nvPr>
        </p:nvSpPr>
        <p:spPr>
          <a:xfrm>
            <a:off x="1270000" y="3513778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Swiggy Analytics System</a:t>
            </a:r>
          </a:p>
        </p:txBody>
      </p:sp>
      <p:sp>
        <p:nvSpPr>
          <p:cNvPr id="172" name="Under Guidance of Sandip Gupta"/>
          <p:cNvSpPr txBox="1"/>
          <p:nvPr>
            <p:ph type="body" idx="21"/>
          </p:nvPr>
        </p:nvSpPr>
        <p:spPr>
          <a:xfrm>
            <a:off x="1270000" y="12165597"/>
            <a:ext cx="21844000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Under Guidance of Sandip Gupta</a:t>
            </a:r>
          </a:p>
        </p:txBody>
      </p:sp>
      <p:sp>
        <p:nvSpPr>
          <p:cNvPr id="173" name="Presentation By Anirudha Pradip Johare"/>
          <p:cNvSpPr txBox="1"/>
          <p:nvPr>
            <p:ph type="subTitle" sz="quarter" idx="1"/>
          </p:nvPr>
        </p:nvSpPr>
        <p:spPr>
          <a:xfrm>
            <a:off x="1270000" y="7691222"/>
            <a:ext cx="21844000" cy="1095806"/>
          </a:xfrm>
          <a:prstGeom prst="rect">
            <a:avLst/>
          </a:prstGeom>
        </p:spPr>
        <p:txBody>
          <a:bodyPr/>
          <a:lstStyle>
            <a:lvl1pPr>
              <a:defRPr sz="3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Presentation By Anirudha Pradip Johare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3. What is the total revenue generated by each restaurant?"/>
          <p:cNvSpPr txBox="1"/>
          <p:nvPr>
            <p:ph type="title"/>
          </p:nvPr>
        </p:nvSpPr>
        <p:spPr>
          <a:xfrm>
            <a:off x="1048841" y="609600"/>
            <a:ext cx="21708541" cy="1517386"/>
          </a:xfrm>
          <a:prstGeom prst="rect">
            <a:avLst/>
          </a:prstGeom>
        </p:spPr>
        <p:txBody>
          <a:bodyPr/>
          <a:lstStyle>
            <a:lvl1pPr defTabSz="1170431">
              <a:lnSpc>
                <a:spcPct val="90000"/>
              </a:lnSpc>
              <a:defRPr spc="-167" sz="55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3. What is the total revenue generated by each restaurant?</a:t>
            </a:r>
          </a:p>
        </p:txBody>
      </p:sp>
      <p:pic>
        <p:nvPicPr>
          <p:cNvPr id="207" name="Image 23-12-24 at 11.09 PM.jpeg" descr="Image 23-12-24 at 11.09 PM.jpeg"/>
          <p:cNvPicPr>
            <a:picLocks noChangeAspect="1"/>
          </p:cNvPicPr>
          <p:nvPr/>
        </p:nvPicPr>
        <p:blipFill>
          <a:blip r:embed="rId3">
            <a:extLst/>
          </a:blip>
          <a:srcRect l="0" t="0" r="6796" b="0"/>
          <a:stretch>
            <a:fillRect/>
          </a:stretch>
        </p:blipFill>
        <p:spPr>
          <a:xfrm>
            <a:off x="1181100" y="3536950"/>
            <a:ext cx="13805804" cy="350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 23-12-24 at 11.08 PM.jpeg" descr="Image 23-12-24 at 11.08 PM.jpeg"/>
          <p:cNvPicPr>
            <a:picLocks noChangeAspect="1"/>
          </p:cNvPicPr>
          <p:nvPr/>
        </p:nvPicPr>
        <p:blipFill>
          <a:blip r:embed="rId4">
            <a:extLst/>
          </a:blip>
          <a:srcRect l="0" t="1664" r="0" b="4850"/>
          <a:stretch>
            <a:fillRect/>
          </a:stretch>
        </p:blipFill>
        <p:spPr>
          <a:xfrm>
            <a:off x="17843500" y="6035278"/>
            <a:ext cx="4597400" cy="688608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his highlights the top-performing restaurants, helping prioritize business relationships and promotional strategies."/>
          <p:cNvSpPr txBox="1"/>
          <p:nvPr/>
        </p:nvSpPr>
        <p:spPr>
          <a:xfrm>
            <a:off x="975710" y="8853122"/>
            <a:ext cx="13805874" cy="160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3900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highlights the top-performing restaurants, helping prioritize business relationships and promotional strategies.</a:t>
            </a:r>
          </a:p>
        </p:txBody>
      </p:sp>
      <p:sp>
        <p:nvSpPr>
          <p:cNvPr id="210" name="I grouped the order amounts (SUM) by restaurant using a JOIN between Orders and Restaurants."/>
          <p:cNvSpPr txBox="1"/>
          <p:nvPr/>
        </p:nvSpPr>
        <p:spPr>
          <a:xfrm>
            <a:off x="15591270" y="3330117"/>
            <a:ext cx="8284084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grouped the order amounts (SUM) by restaurant using a JOIN between Orders and Restaurants.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4. Who are the top 3 customers with the highest total spending?"/>
          <p:cNvSpPr txBox="1"/>
          <p:nvPr>
            <p:ph type="title"/>
          </p:nvPr>
        </p:nvSpPr>
        <p:spPr>
          <a:xfrm>
            <a:off x="1270000" y="568295"/>
            <a:ext cx="22580024" cy="1557438"/>
          </a:xfrm>
          <a:prstGeom prst="rect">
            <a:avLst/>
          </a:prstGeom>
        </p:spPr>
        <p:txBody>
          <a:bodyPr/>
          <a:lstStyle>
            <a:lvl1pPr defTabSz="528319">
              <a:defRPr spc="-161" sz="5376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4. Who are the top 3 customers with the highest total spending?</a:t>
            </a:r>
          </a:p>
        </p:txBody>
      </p:sp>
      <p:pic>
        <p:nvPicPr>
          <p:cNvPr id="213" name="Image 23-12-24 at 11.11 PM.jpeg" descr="Image 23-12-24 at 11.11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369" y="3030190"/>
            <a:ext cx="13616711" cy="387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 23-12-24 at 11.14 PM.jpeg" descr="Image 23-12-24 at 11.14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92300" y="8496300"/>
            <a:ext cx="8589542" cy="439751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This helps identify high-value customers who can be targeted with loyalty programs and personalized offers."/>
          <p:cNvSpPr txBox="1"/>
          <p:nvPr/>
        </p:nvSpPr>
        <p:spPr>
          <a:xfrm>
            <a:off x="975710" y="8848042"/>
            <a:ext cx="11915705" cy="242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38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helps identify high-value customers who can be targeted with loyalty programs and personalized offers.</a:t>
            </a:r>
          </a:p>
        </p:txBody>
      </p:sp>
      <p:sp>
        <p:nvSpPr>
          <p:cNvPr id="216" name="I summed up the total order amounts for each customer and sorted them in descending order, limiting the result to the top 3."/>
          <p:cNvSpPr txBox="1"/>
          <p:nvPr/>
        </p:nvSpPr>
        <p:spPr>
          <a:xfrm>
            <a:off x="15591270" y="3345265"/>
            <a:ext cx="8284084" cy="2577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summed up the total order amounts for each customer and sorted them in descending order, limiting the result to the top 3.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5. Which menu item has been ordered the most?"/>
          <p:cNvSpPr txBox="1"/>
          <p:nvPr>
            <p:ph type="title"/>
          </p:nvPr>
        </p:nvSpPr>
        <p:spPr>
          <a:xfrm>
            <a:off x="1298059" y="792774"/>
            <a:ext cx="22366726" cy="1557438"/>
          </a:xfrm>
          <a:prstGeom prst="rect">
            <a:avLst/>
          </a:prstGeom>
        </p:spPr>
        <p:txBody>
          <a:bodyPr/>
          <a:lstStyle>
            <a:lvl1pPr defTabSz="693419">
              <a:defRPr spc="-211" sz="7056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5. Which menu item has been ordered the most?</a:t>
            </a:r>
          </a:p>
        </p:txBody>
      </p:sp>
      <p:pic>
        <p:nvPicPr>
          <p:cNvPr id="219" name="Image 23-12-24 at 11.17 PM.jpeg" descr="Image 23-12-24 at 11.17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047" y="2850333"/>
            <a:ext cx="14585405" cy="388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 23-12-24 at 11.16 PM.jpeg" descr="Image 23-12-24 at 11.16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57400" y="8813800"/>
            <a:ext cx="8292031" cy="388455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This determines customer preferences, enabling focused marketing for popular items."/>
          <p:cNvSpPr txBox="1"/>
          <p:nvPr/>
        </p:nvSpPr>
        <p:spPr>
          <a:xfrm>
            <a:off x="975710" y="8604922"/>
            <a:ext cx="10702379" cy="261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determines customer preferences, enabling focused marketing for popular items.</a:t>
            </a:r>
          </a:p>
        </p:txBody>
      </p:sp>
      <p:sp>
        <p:nvSpPr>
          <p:cNvPr id="222" name="I used a COUNT query on order IDs grouped by menu item names from the Menu_Items table."/>
          <p:cNvSpPr txBox="1"/>
          <p:nvPr/>
        </p:nvSpPr>
        <p:spPr>
          <a:xfrm>
            <a:off x="15518759" y="3815244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 used a COUNT query on order IDs grouped by menu item names from the Menu_Items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6. How many orders were placed in June 2024?"/>
          <p:cNvSpPr txBox="1"/>
          <p:nvPr>
            <p:ph type="title"/>
          </p:nvPr>
        </p:nvSpPr>
        <p:spPr>
          <a:xfrm>
            <a:off x="1655464" y="812800"/>
            <a:ext cx="22074567" cy="1517386"/>
          </a:xfrm>
          <a:prstGeom prst="rect">
            <a:avLst/>
          </a:prstGeom>
        </p:spPr>
        <p:txBody>
          <a:bodyPr/>
          <a:lstStyle>
            <a:lvl1pPr defTabSz="685165">
              <a:defRPr spc="-209" sz="6972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6. How many orders were placed in June 2024?</a:t>
            </a:r>
          </a:p>
        </p:txBody>
      </p:sp>
      <p:pic>
        <p:nvPicPr>
          <p:cNvPr id="225" name="Image 23-12-24 at 11.20 PM (1).jpeg" descr="Image 23-12-24 at 11.20 PM (1).jpeg"/>
          <p:cNvPicPr>
            <a:picLocks noChangeAspect="1"/>
          </p:cNvPicPr>
          <p:nvPr/>
        </p:nvPicPr>
        <p:blipFill>
          <a:blip r:embed="rId3">
            <a:extLst/>
          </a:blip>
          <a:srcRect l="0" t="4730" r="0" b="0"/>
          <a:stretch>
            <a:fillRect/>
          </a:stretch>
        </p:blipFill>
        <p:spPr>
          <a:xfrm>
            <a:off x="666995" y="3107798"/>
            <a:ext cx="15529606" cy="3051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 23-12-24 at 11.20 PM.jpeg" descr="Image 23-12-24 at 11.20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21250" y="8077200"/>
            <a:ext cx="5229419" cy="491184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his provides insights into monthly order trends, helping plan for seasonal demand."/>
          <p:cNvSpPr txBox="1"/>
          <p:nvPr/>
        </p:nvSpPr>
        <p:spPr>
          <a:xfrm>
            <a:off x="975710" y="8808605"/>
            <a:ext cx="13590966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This provides insights into monthly order trends, helping plan for seasonal demand.</a:t>
            </a:r>
          </a:p>
        </p:txBody>
      </p:sp>
      <p:sp>
        <p:nvSpPr>
          <p:cNvPr id="228" name="I filtered the Orders table using a date range for June 2024 and counted the orders."/>
          <p:cNvSpPr txBox="1"/>
          <p:nvPr/>
        </p:nvSpPr>
        <p:spPr>
          <a:xfrm>
            <a:off x="16787697" y="3656415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filtered the Orders table using a date range for June 2024 and counted the orders.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7. What is the average order value  for all orders?"/>
          <p:cNvSpPr txBox="1"/>
          <p:nvPr>
            <p:ph type="title"/>
          </p:nvPr>
        </p:nvSpPr>
        <p:spPr>
          <a:xfrm>
            <a:off x="1598562" y="812800"/>
            <a:ext cx="21186876" cy="1517386"/>
          </a:xfrm>
          <a:prstGeom prst="rect">
            <a:avLst/>
          </a:prstGeom>
        </p:spPr>
        <p:txBody>
          <a:bodyPr/>
          <a:lstStyle>
            <a:lvl1pPr defTabSz="635634">
              <a:defRPr spc="-194" sz="6468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7. What is the average order value  for all orders?</a:t>
            </a:r>
          </a:p>
        </p:txBody>
      </p:sp>
      <p:pic>
        <p:nvPicPr>
          <p:cNvPr id="231" name="Image 23-12-24 at 11.24 PM.jpeg" descr="Image 23-12-24 at 11.24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076" y="3058005"/>
            <a:ext cx="13608975" cy="2498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 23-12-24 at 11.23 PM.jpeg" descr="Image 23-12-24 at 11.23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59150" y="7949682"/>
            <a:ext cx="6284737" cy="453357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Knowing the AOV helps set pricing strategies and design promotional campaigns."/>
          <p:cNvSpPr txBox="1"/>
          <p:nvPr/>
        </p:nvSpPr>
        <p:spPr>
          <a:xfrm>
            <a:off x="975710" y="8808605"/>
            <a:ext cx="13805874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Knowing the AOV helps set pricing strategies and design promotional campaigns.</a:t>
            </a:r>
          </a:p>
        </p:txBody>
      </p:sp>
      <p:sp>
        <p:nvSpPr>
          <p:cNvPr id="234" name="I used the AVG function on the total amount column in the Orders table."/>
          <p:cNvSpPr txBox="1"/>
          <p:nvPr/>
        </p:nvSpPr>
        <p:spPr>
          <a:xfrm>
            <a:off x="15591270" y="3641267"/>
            <a:ext cx="8284084" cy="1332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used the AVG function on the total amount column in the Orders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8. Which delivery person completed the most deliveries?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577850">
              <a:defRPr spc="-174" sz="581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 8. Which delivery person completed the most deliveries?</a:t>
            </a:r>
          </a:p>
        </p:txBody>
      </p:sp>
      <p:pic>
        <p:nvPicPr>
          <p:cNvPr id="237" name="Image 23-12-24 at 11.26 PM (1).jpeg" descr="Image 23-12-24 at 11.26 PM (1)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338" y="2950513"/>
            <a:ext cx="14413676" cy="3998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 23-12-24 at 11.26 PM.jpeg" descr="Image 23-12-24 at 11.26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49895" y="8643518"/>
            <a:ext cx="7778808" cy="3998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Identifying top-performing delivery personnel helps recognize their contributions and set benchmarks for others."/>
          <p:cNvSpPr txBox="1"/>
          <p:nvPr/>
        </p:nvSpPr>
        <p:spPr>
          <a:xfrm>
            <a:off x="857291" y="9075630"/>
            <a:ext cx="13805873" cy="261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Identifying top-performing delivery personnel helps recognize their contributions and set benchmarks for others.</a:t>
            </a:r>
          </a:p>
        </p:txBody>
      </p:sp>
      <p:sp>
        <p:nvSpPr>
          <p:cNvPr id="240" name="I counted the number of completed deliveries grouped by delivery personnel in the Deliveries table."/>
          <p:cNvSpPr txBox="1"/>
          <p:nvPr/>
        </p:nvSpPr>
        <p:spPr>
          <a:xfrm>
            <a:off x="15990079" y="3620160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counted the number of completed deliveries grouped by delivery personnel in the Deliveries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9. How many orders are pending delivery?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51205">
              <a:defRPr spc="-229" sz="7644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9. How many orders are pending delivery?</a:t>
            </a:r>
          </a:p>
        </p:txBody>
      </p:sp>
      <p:pic>
        <p:nvPicPr>
          <p:cNvPr id="243" name="Image 23-12-24 at 11.29 PM (1).jpeg" descr="Image 23-12-24 at 11.29 PM (1)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854" y="2879503"/>
            <a:ext cx="13624915" cy="324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 23-12-24 at 11.29 PM.jpeg" descr="Image 23-12-24 at 11.29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5050" y="8020050"/>
            <a:ext cx="4898912" cy="49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Monitoring pending deliveries helps address operational delays and improve customer satisfact"/>
          <p:cNvSpPr txBox="1"/>
          <p:nvPr/>
        </p:nvSpPr>
        <p:spPr>
          <a:xfrm>
            <a:off x="924910" y="8885136"/>
            <a:ext cx="13366803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Monitoring pending deliveries helps address operational delays and improve customer satisfact</a:t>
            </a:r>
          </a:p>
        </p:txBody>
      </p:sp>
      <p:sp>
        <p:nvSpPr>
          <p:cNvPr id="246" name="I filtered the Deliveries table for orders with a Pending status and counted them."/>
          <p:cNvSpPr txBox="1"/>
          <p:nvPr/>
        </p:nvSpPr>
        <p:spPr>
          <a:xfrm>
            <a:off x="15591270" y="3524150"/>
            <a:ext cx="8284084" cy="1954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filtered the Deliveries table for orders with a Pending status and counted them.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10. Which cuisine type generated the most revenue?"/>
          <p:cNvSpPr txBox="1"/>
          <p:nvPr>
            <p:ph type="title"/>
          </p:nvPr>
        </p:nvSpPr>
        <p:spPr>
          <a:xfrm>
            <a:off x="1688603" y="877110"/>
            <a:ext cx="21656664" cy="1388766"/>
          </a:xfrm>
          <a:prstGeom prst="rect">
            <a:avLst/>
          </a:prstGeom>
        </p:spPr>
        <p:txBody>
          <a:bodyPr/>
          <a:lstStyle>
            <a:lvl1pPr defTabSz="619125">
              <a:defRPr spc="-189" sz="6300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10. Which cuisine type generated the most revenue?</a:t>
            </a:r>
          </a:p>
        </p:txBody>
      </p:sp>
      <p:pic>
        <p:nvPicPr>
          <p:cNvPr id="249" name="Image 23-12-24 at 11.32 PM (1).jpeg" descr="Image 23-12-24 at 11.32 PM (1).jpeg"/>
          <p:cNvPicPr>
            <a:picLocks noChangeAspect="1"/>
          </p:cNvPicPr>
          <p:nvPr/>
        </p:nvPicPr>
        <p:blipFill>
          <a:blip r:embed="rId3">
            <a:extLst/>
          </a:blip>
          <a:srcRect l="0" t="1689" r="0" b="5235"/>
          <a:stretch>
            <a:fillRect/>
          </a:stretch>
        </p:blipFill>
        <p:spPr>
          <a:xfrm>
            <a:off x="17588079" y="6629003"/>
            <a:ext cx="4800601" cy="6052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 23-12-24 at 11.32 PM.jpeg" descr="Image 23-12-24 at 11.32 PM.jpeg"/>
          <p:cNvPicPr>
            <a:picLocks noChangeAspect="1"/>
          </p:cNvPicPr>
          <p:nvPr/>
        </p:nvPicPr>
        <p:blipFill>
          <a:blip r:embed="rId4">
            <a:extLst/>
          </a:blip>
          <a:srcRect l="0" t="4677" r="0" b="0"/>
          <a:stretch>
            <a:fillRect/>
          </a:stretch>
        </p:blipFill>
        <p:spPr>
          <a:xfrm>
            <a:off x="613970" y="3152112"/>
            <a:ext cx="14011911" cy="3058417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his helps prioritize cuisines that drive revenue and align marketing efforts accordingly."/>
          <p:cNvSpPr txBox="1"/>
          <p:nvPr/>
        </p:nvSpPr>
        <p:spPr>
          <a:xfrm>
            <a:off x="975710" y="8808605"/>
            <a:ext cx="13805874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helps prioritize cuisines that drive revenue and align marketing efforts accordingly.</a:t>
            </a:r>
          </a:p>
        </p:txBody>
      </p:sp>
      <p:sp>
        <p:nvSpPr>
          <p:cNvPr id="252" name="I summed up order amounts grouped by cuisine type using a JOIN between Orders and Restaurants."/>
          <p:cNvSpPr txBox="1"/>
          <p:nvPr/>
        </p:nvSpPr>
        <p:spPr>
          <a:xfrm>
            <a:off x="15591270" y="3330117"/>
            <a:ext cx="8284084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 summed up order amounts grouped by cuisine type using a JOIN between Orders and Restaurants.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11. How many customers are from each city?"/>
          <p:cNvSpPr txBox="1"/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26440">
              <a:defRPr spc="-221" sz="7392">
                <a:gradFill flip="none" rotWithShape="1">
                  <a:gsLst>
                    <a:gs pos="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11. How many customers are from each city?</a:t>
            </a:r>
          </a:p>
        </p:txBody>
      </p:sp>
      <p:pic>
        <p:nvPicPr>
          <p:cNvPr id="255" name="Image 23-12-24 at 11.36 PM.jpeg" descr="Image 23-12-24 at 11.36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219" y="2858953"/>
            <a:ext cx="14117652" cy="373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 23-12-24 at 11.36 PM.jpeg" descr="Image 23-12-24 at 11.36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97300" y="7568511"/>
            <a:ext cx="6346839" cy="5216581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This helps understand customer distribution across locations and plan for targeted regional expansions."/>
          <p:cNvSpPr txBox="1"/>
          <p:nvPr/>
        </p:nvSpPr>
        <p:spPr>
          <a:xfrm>
            <a:off x="2165034" y="8484218"/>
            <a:ext cx="9859716" cy="261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helps understand customer distribution across locations and plan for targeted regional expansions.</a:t>
            </a:r>
          </a:p>
        </p:txBody>
      </p:sp>
      <p:sp>
        <p:nvSpPr>
          <p:cNvPr id="258" name="I grouped customers by city and counted them using the Customers table."/>
          <p:cNvSpPr txBox="1"/>
          <p:nvPr/>
        </p:nvSpPr>
        <p:spPr>
          <a:xfrm>
            <a:off x="15528676" y="3653875"/>
            <a:ext cx="8284085" cy="214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 grouped customers by city and counted them using the Customers table.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12. Which city generates the highest revenue?"/>
          <p:cNvSpPr txBox="1"/>
          <p:nvPr>
            <p:ph type="title"/>
          </p:nvPr>
        </p:nvSpPr>
        <p:spPr>
          <a:xfrm>
            <a:off x="1270000" y="456056"/>
            <a:ext cx="21844000" cy="1557438"/>
          </a:xfrm>
          <a:prstGeom prst="rect">
            <a:avLst/>
          </a:prstGeom>
        </p:spPr>
        <p:txBody>
          <a:bodyPr/>
          <a:lstStyle>
            <a:lvl1pPr defTabSz="709930">
              <a:defRPr spc="-216" sz="7224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12. Which city generates the highest revenue?</a:t>
            </a:r>
          </a:p>
        </p:txBody>
      </p:sp>
      <p:sp>
        <p:nvSpPr>
          <p:cNvPr id="261" name="This information helps identify high-performing locations, enabling targeted marketing campaigns and resource allocation in areas with higher demand and spending."/>
          <p:cNvSpPr txBox="1"/>
          <p:nvPr/>
        </p:nvSpPr>
        <p:spPr>
          <a:xfrm>
            <a:off x="873768" y="8567598"/>
            <a:ext cx="13134446" cy="353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information helps identify high-performing locations, enabling targeted marketing campaigns and resource allocation in areas with higher demand and spending.</a:t>
            </a:r>
          </a:p>
        </p:txBody>
      </p:sp>
      <p:sp>
        <p:nvSpPr>
          <p:cNvPr id="262" name="I joined the Orders and Customers tables to link orders with the respective cities. Then, I calculated the total revenue generated by each city and sorted the results to find the highest-revenue city."/>
          <p:cNvSpPr txBox="1"/>
          <p:nvPr/>
        </p:nvSpPr>
        <p:spPr>
          <a:xfrm>
            <a:off x="14796348" y="3355416"/>
            <a:ext cx="9414856" cy="319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I joined the Orders and Customers tables to link orders with the respective cities. Then, I calculated the total revenue generated by each city and sorted the results to find the highest-revenue city.</a:t>
            </a:r>
          </a:p>
        </p:txBody>
      </p:sp>
      <p:pic>
        <p:nvPicPr>
          <p:cNvPr id="263" name="Image 27-12-24 at 10.48 PM.jpeg" descr="Image 27-12-24 at 10.48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223" y="2972649"/>
            <a:ext cx="121412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 27-12-24 at 10.49 PM.jpeg" descr="Image 27-12-24 at 10.49 P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58434" y="8231472"/>
            <a:ext cx="6090682" cy="420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troduction"/>
          <p:cNvSpPr txBox="1"/>
          <p:nvPr>
            <p:ph type="title"/>
          </p:nvPr>
        </p:nvSpPr>
        <p:spPr>
          <a:xfrm>
            <a:off x="1270000" y="2283501"/>
            <a:ext cx="21844000" cy="1557438"/>
          </a:xfrm>
          <a:prstGeom prst="rect">
            <a:avLst/>
          </a:prstGeom>
        </p:spPr>
        <p:txBody>
          <a:bodyPr/>
          <a:lstStyle>
            <a:lvl1pPr defTabSz="1828754">
              <a:lnSpc>
                <a:spcPct val="90000"/>
              </a:lnSpc>
              <a:defRPr spc="-261" sz="87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76" name="The Swiggy Analytics System is designed to simulate and analyze data from a food delivery platform, inspired by India’s growing food delivery industry.…"/>
          <p:cNvSpPr txBox="1"/>
          <p:nvPr>
            <p:ph type="body" idx="21"/>
          </p:nvPr>
        </p:nvSpPr>
        <p:spPr>
          <a:xfrm>
            <a:off x="1497951" y="4967643"/>
            <a:ext cx="22266604" cy="76066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00591" indent="-500591" algn="l" defTabSz="12700">
              <a:lnSpc>
                <a:spcPct val="135000"/>
              </a:lnSpc>
              <a:buSzPct val="50000"/>
              <a:buBlip>
                <a:blip r:embed="rId3"/>
              </a:buBlip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 The </a:t>
            </a:r>
            <a:r>
              <a:t>Swiggy Analytics System</a:t>
            </a:r>
            <a:r>
              <a:t> is designed to simulate and analyze data from a food delivery platform, inspired by India’s growing food delivery industry.</a:t>
            </a:r>
          </a:p>
          <a:p>
            <a:pPr marL="500591" indent="-500591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i="1" sz="4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 	The goal of this project is to analyze customer behavior, delivery performance, and restaurant operations to solve key business problems.</a:t>
            </a:r>
          </a:p>
          <a:p>
            <a:pPr marL="500591" indent="-500591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i="1" sz="43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 This project demonstrates how data analytics can drive operational efficiency and customer satisfaction.”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HANK…"/>
          <p:cNvSpPr txBox="1"/>
          <p:nvPr>
            <p:ph type="title"/>
          </p:nvPr>
        </p:nvSpPr>
        <p:spPr>
          <a:xfrm>
            <a:off x="7358327" y="4337722"/>
            <a:ext cx="9667346" cy="5040556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defRPr spc="-425" sz="142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THANK </a:t>
            </a:r>
          </a:p>
          <a:p>
            <a:pPr defTabSz="2438338">
              <a:lnSpc>
                <a:spcPct val="90000"/>
              </a:lnSpc>
              <a:defRPr spc="-425" sz="142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OBJECTIVE"/>
          <p:cNvSpPr txBox="1"/>
          <p:nvPr>
            <p:ph type="title"/>
          </p:nvPr>
        </p:nvSpPr>
        <p:spPr>
          <a:xfrm>
            <a:off x="1270000" y="1504102"/>
            <a:ext cx="21844000" cy="1773476"/>
          </a:xfrm>
          <a:prstGeom prst="rect">
            <a:avLst/>
          </a:prstGeom>
        </p:spPr>
        <p:txBody>
          <a:bodyPr/>
          <a:lstStyle>
            <a:lvl1pPr defTabSz="2438400">
              <a:defRPr spc="-166" sz="83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79" name="To create a structured database for managing food delivery data.…"/>
          <p:cNvSpPr txBox="1"/>
          <p:nvPr>
            <p:ph type="body" idx="21"/>
          </p:nvPr>
        </p:nvSpPr>
        <p:spPr>
          <a:xfrm>
            <a:off x="954040" y="4182366"/>
            <a:ext cx="22475920" cy="79934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i="1" sz="5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To create a structured database for managing food delivery data.</a:t>
            </a:r>
          </a:p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i="1" sz="5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	To Solve Problems about customer behavior, restaurant performance, and delivery operations.</a:t>
            </a:r>
          </a:p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i="1" sz="56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To derive insights that help improve efficiency, enhance customer experience, and boost revenue.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blems Statement"/>
          <p:cNvSpPr txBox="1"/>
          <p:nvPr>
            <p:ph type="title"/>
          </p:nvPr>
        </p:nvSpPr>
        <p:spPr>
          <a:xfrm>
            <a:off x="1270000" y="116119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Problems Statement</a:t>
            </a:r>
          </a:p>
        </p:txBody>
      </p:sp>
      <p:sp>
        <p:nvSpPr>
          <p:cNvPr id="182" name="Food delivery businesses face several challenges, such as delayed deliveries, uneven restaurant performance, and inconsistent customer satisfaction.…"/>
          <p:cNvSpPr txBox="1"/>
          <p:nvPr>
            <p:ph type="body" idx="21"/>
          </p:nvPr>
        </p:nvSpPr>
        <p:spPr>
          <a:xfrm>
            <a:off x="702093" y="4391372"/>
            <a:ext cx="22979814" cy="8192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i="1" sz="4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Food delivery businesses face several challenges, such as delayed deliveries, uneven restaurant performance, and inconsistent customer satisfaction.</a:t>
            </a:r>
          </a:p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i="1" sz="4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There is a need for a reliable analytics system to manage datasets and extract insights to address these issues.</a:t>
            </a:r>
          </a:p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i="1" sz="4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This project aims to solve these problems by providing a structured approach to data management and analysis.”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ataset Overview"/>
          <p:cNvSpPr txBox="1"/>
          <p:nvPr/>
        </p:nvSpPr>
        <p:spPr>
          <a:xfrm>
            <a:off x="6031224" y="317586"/>
            <a:ext cx="12538545" cy="368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ctr"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2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Dataset Overview</a:t>
            </a:r>
          </a:p>
        </p:txBody>
      </p:sp>
      <p:sp>
        <p:nvSpPr>
          <p:cNvPr id="185" name="“In this project, I worked with a dataset that includes five main tables:"/>
          <p:cNvSpPr txBox="1"/>
          <p:nvPr/>
        </p:nvSpPr>
        <p:spPr>
          <a:xfrm>
            <a:off x="3833867" y="2850978"/>
            <a:ext cx="18276240" cy="672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“In this project, I worked with a dataset that includes five main tables:</a:t>
            </a:r>
          </a:p>
        </p:txBody>
      </p:sp>
      <p:sp>
        <p:nvSpPr>
          <p:cNvPr id="186" name="Restaurants: Stores details like restaurant names, cuisine types, and ratings.…"/>
          <p:cNvSpPr txBox="1"/>
          <p:nvPr/>
        </p:nvSpPr>
        <p:spPr>
          <a:xfrm>
            <a:off x="1270000" y="4391372"/>
            <a:ext cx="22743587" cy="8192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Restaurants: Stores details like restaurant names, cuisine types, and ratings.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Customers: Contains information about customer names, cities, and order histories.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Deliveries: Records delivery personnel, times, and statuses.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Orders: Tracks order dates, amounts, and statuses.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Menu Items: Includes details about the items offered by each restaurant.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ntity Relationship Diagram"/>
          <p:cNvSpPr txBox="1"/>
          <p:nvPr>
            <p:ph type="title"/>
          </p:nvPr>
        </p:nvSpPr>
        <p:spPr>
          <a:xfrm>
            <a:off x="1755966" y="127663"/>
            <a:ext cx="20872068" cy="1557438"/>
          </a:xfrm>
          <a:prstGeom prst="rect">
            <a:avLst/>
          </a:prstGeom>
        </p:spPr>
        <p:txBody>
          <a:bodyPr/>
          <a:lstStyle>
            <a:lvl1pPr defTabSz="2438400">
              <a:defRPr spc="-1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Entity Relationship Diagram</a:t>
            </a:r>
          </a:p>
        </p:txBody>
      </p:sp>
      <p:pic>
        <p:nvPicPr>
          <p:cNvPr id="189" name="diagram-export-23-12-2024-22_50_33.png" descr="diagram-export-23-12-2024-22_50_33.png"/>
          <p:cNvPicPr>
            <a:picLocks noChangeAspect="1"/>
          </p:cNvPicPr>
          <p:nvPr/>
        </p:nvPicPr>
        <p:blipFill>
          <a:blip r:embed="rId3">
            <a:extLst/>
          </a:blip>
          <a:srcRect l="0" t="15397" r="0" b="0"/>
          <a:stretch>
            <a:fillRect/>
          </a:stretch>
        </p:blipFill>
        <p:spPr>
          <a:xfrm>
            <a:off x="719421" y="1424979"/>
            <a:ext cx="15653948" cy="1188751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One-to-Many: Customers → Orders, Restaurants → Menu_Items.…"/>
          <p:cNvSpPr txBox="1"/>
          <p:nvPr/>
        </p:nvSpPr>
        <p:spPr>
          <a:xfrm>
            <a:off x="16868762" y="5159573"/>
            <a:ext cx="7836856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9250" indent="-349250" defTabSz="12700">
              <a:lnSpc>
                <a:spcPct val="13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FFFFFF"/>
                </a:solidFill>
              </a:rPr>
              <a:t>One-to-Many</a:t>
            </a:r>
            <a:r>
              <a:rPr>
                <a:solidFill>
                  <a:srgbClr val="FFFFFF"/>
                </a:solidFill>
              </a:rPr>
              <a:t>: Customers → Orders, Restaurants → Menu_Items.</a:t>
            </a:r>
            <a:endParaRPr>
              <a:solidFill>
                <a:srgbClr val="FFFFFF"/>
              </a:solidFill>
            </a:endParaRPr>
          </a:p>
          <a:p>
            <a:pPr marL="419100" indent="-419100" defTabSz="12700">
              <a:lnSpc>
                <a:spcPct val="135000"/>
              </a:lnSpc>
              <a:spcBef>
                <a:spcPts val="1200"/>
              </a:spcBef>
              <a:tabLst>
                <a:tab pos="317500" algn="r"/>
                <a:tab pos="419100" algn="l"/>
              </a:tabLst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	•	</a:t>
            </a:r>
            <a:r>
              <a:rPr b="1"/>
              <a:t>One-to-One</a:t>
            </a:r>
            <a:r>
              <a:t>: Orders → Deliveries.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750">
        <p:push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Queries And Solutions"/>
          <p:cNvSpPr txBox="1"/>
          <p:nvPr>
            <p:ph type="title"/>
          </p:nvPr>
        </p:nvSpPr>
        <p:spPr>
          <a:xfrm>
            <a:off x="1270000" y="6079281"/>
            <a:ext cx="21844000" cy="1557438"/>
          </a:xfrm>
          <a:prstGeom prst="rect">
            <a:avLst/>
          </a:prstGeom>
        </p:spPr>
        <p:txBody>
          <a:bodyPr/>
          <a:lstStyle>
            <a:lvl1pPr defTabSz="2438400">
              <a:defRPr spc="-1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Queries And Solutions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1. How many total customers are there in the system?"/>
          <p:cNvSpPr txBox="1"/>
          <p:nvPr>
            <p:ph type="title"/>
          </p:nvPr>
        </p:nvSpPr>
        <p:spPr>
          <a:xfrm>
            <a:off x="1897508" y="943983"/>
            <a:ext cx="21577326" cy="1370876"/>
          </a:xfrm>
          <a:prstGeom prst="rect">
            <a:avLst/>
          </a:prstGeom>
        </p:spPr>
        <p:txBody>
          <a:bodyPr/>
          <a:lstStyle>
            <a:lvl1pPr defTabSz="1706879">
              <a:defRPr spc="-117" sz="588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 1. How many total customers are there in the system?</a:t>
            </a:r>
          </a:p>
        </p:txBody>
      </p:sp>
      <p:pic>
        <p:nvPicPr>
          <p:cNvPr id="195" name="Image 23-12-24 at 10.59 PM.jpeg" descr="Image 23-12-24 at 10.59 PM.jpeg"/>
          <p:cNvPicPr>
            <a:picLocks noChangeAspect="1"/>
          </p:cNvPicPr>
          <p:nvPr/>
        </p:nvPicPr>
        <p:blipFill>
          <a:blip r:embed="rId3">
            <a:extLst/>
          </a:blip>
          <a:srcRect l="921" t="0" r="0" b="0"/>
          <a:stretch>
            <a:fillRect/>
          </a:stretch>
        </p:blipFill>
        <p:spPr>
          <a:xfrm>
            <a:off x="821091" y="3141035"/>
            <a:ext cx="14139566" cy="256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 23-12-24 at 11.02 PM.jpeg" descr="Image 23-12-24 at 11.02 PM.jpeg"/>
          <p:cNvPicPr>
            <a:picLocks noChangeAspect="1"/>
          </p:cNvPicPr>
          <p:nvPr/>
        </p:nvPicPr>
        <p:blipFill>
          <a:blip r:embed="rId4">
            <a:extLst/>
          </a:blip>
          <a:srcRect l="0" t="2942" r="0" b="2942"/>
          <a:stretch>
            <a:fillRect/>
          </a:stretch>
        </p:blipFill>
        <p:spPr>
          <a:xfrm>
            <a:off x="13881100" y="8280102"/>
            <a:ext cx="8638606" cy="462794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his helps understand the size of the customer base, which is essential for planning marketing strategies and measuring market penetration"/>
          <p:cNvSpPr txBox="1"/>
          <p:nvPr/>
        </p:nvSpPr>
        <p:spPr>
          <a:xfrm>
            <a:off x="863109" y="7770085"/>
            <a:ext cx="11916566" cy="261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40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helps understand the size of the customer base, which is essential for planning marketing strategies and measuring market penetration</a:t>
            </a:r>
          </a:p>
        </p:txBody>
      </p:sp>
      <p:sp>
        <p:nvSpPr>
          <p:cNvPr id="198" name="I used a simple COUNT query on the Customers table to determine the total number of customers."/>
          <p:cNvSpPr txBox="1"/>
          <p:nvPr/>
        </p:nvSpPr>
        <p:spPr>
          <a:xfrm>
            <a:off x="16102448" y="3444979"/>
            <a:ext cx="7700396" cy="1954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 used a simple COUNT query on the Customers table to determine the total number of customers.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23-12-24 at 11.05 PM.jpeg" descr="Image 23-12-24 at 11.05 PM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1795" y="2923576"/>
            <a:ext cx="139954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 23-12-24 at 11.05 PM (1).jpeg" descr="Image 23-12-24 at 11.05 PM (1)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68550" y="8655050"/>
            <a:ext cx="8284084" cy="432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2. Which restaurant has the most menu items?"/>
          <p:cNvSpPr txBox="1"/>
          <p:nvPr/>
        </p:nvSpPr>
        <p:spPr>
          <a:xfrm>
            <a:off x="2046952" y="968305"/>
            <a:ext cx="21951764" cy="120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133" sz="67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pPr/>
            <a:r>
              <a:t>2. Which restaurant has the most menu items?</a:t>
            </a:r>
          </a:p>
        </p:txBody>
      </p:sp>
      <p:sp>
        <p:nvSpPr>
          <p:cNvPr id="203" name="This identifies the restaurant offering the widest variety, which can attract customers looking for diverse options."/>
          <p:cNvSpPr txBox="1"/>
          <p:nvPr/>
        </p:nvSpPr>
        <p:spPr>
          <a:xfrm>
            <a:off x="821849" y="8761373"/>
            <a:ext cx="11528204" cy="228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i="1" sz="3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This identifies the restaurant offering the widest variety, which can attract customers looking for diverse options.</a:t>
            </a:r>
          </a:p>
        </p:txBody>
      </p:sp>
      <p:sp>
        <p:nvSpPr>
          <p:cNvPr id="204" name="I counted the number of menu items for each restaurant using a JOIN between the Menu_Items and Restaurants tables and sorted the results in descending order"/>
          <p:cNvSpPr txBox="1"/>
          <p:nvPr/>
        </p:nvSpPr>
        <p:spPr>
          <a:xfrm>
            <a:off x="15518759" y="3324159"/>
            <a:ext cx="8284085" cy="319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37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 I counted the number of menu items for each restaurant using a JOIN between the Menu_Items and Restaurants tables and sorted the results in descending order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